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9" r:id="rId12"/>
    <p:sldId id="271" r:id="rId13"/>
    <p:sldId id="267" r:id="rId14"/>
    <p:sldId id="268" r:id="rId15"/>
    <p:sldId id="266" r:id="rId16"/>
    <p:sldId id="270" r:id="rId17"/>
    <p:sldId id="272" r:id="rId18"/>
    <p:sldId id="274" r:id="rId19"/>
    <p:sldId id="273" r:id="rId20"/>
    <p:sldId id="275" r:id="rId21"/>
    <p:sldId id="281" r:id="rId22"/>
    <p:sldId id="280" r:id="rId23"/>
    <p:sldId id="276" r:id="rId24"/>
    <p:sldId id="277" r:id="rId25"/>
    <p:sldId id="278" r:id="rId26"/>
    <p:sldId id="279"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28-08-2019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34566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28-08-2019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34634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28-08-2019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386574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28-08-2019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207044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FCAD46C-0045-4830-8CF3-19E19DBF5A69}" type="datetimeFigureOut">
              <a:rPr lang="es-CL" smtClean="0"/>
              <a:t>28-08-2019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77368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DFCAD46C-0045-4830-8CF3-19E19DBF5A69}" type="datetimeFigureOut">
              <a:rPr lang="es-CL" smtClean="0"/>
              <a:t>28-08-2019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49391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DFCAD46C-0045-4830-8CF3-19E19DBF5A69}" type="datetimeFigureOut">
              <a:rPr lang="es-CL" smtClean="0"/>
              <a:t>28-08-2019</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80845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DFCAD46C-0045-4830-8CF3-19E19DBF5A69}" type="datetimeFigureOut">
              <a:rPr lang="es-CL" smtClean="0"/>
              <a:t>28-08-2019</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83963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CAD46C-0045-4830-8CF3-19E19DBF5A69}" type="datetimeFigureOut">
              <a:rPr lang="es-CL" smtClean="0"/>
              <a:t>28-08-2019</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269185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CAD46C-0045-4830-8CF3-19E19DBF5A69}" type="datetimeFigureOut">
              <a:rPr lang="es-CL" smtClean="0"/>
              <a:t>28-08-2019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29969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CAD46C-0045-4830-8CF3-19E19DBF5A69}" type="datetimeFigureOut">
              <a:rPr lang="es-CL" smtClean="0"/>
              <a:t>28-08-2019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211892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AD46C-0045-4830-8CF3-19E19DBF5A69}" type="datetimeFigureOut">
              <a:rPr lang="es-CL" smtClean="0"/>
              <a:t>28-08-2019</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39B01-BE0C-4219-B421-25D285398986}" type="slidenum">
              <a:rPr lang="es-CL" smtClean="0"/>
              <a:t>‹Nº›</a:t>
            </a:fld>
            <a:endParaRPr lang="es-CL"/>
          </a:p>
        </p:txBody>
      </p:sp>
    </p:spTree>
    <p:extLst>
      <p:ext uri="{BB962C8B-B14F-4D97-AF65-F5344CB8AC3E}">
        <p14:creationId xmlns:p14="http://schemas.microsoft.com/office/powerpoint/2010/main" val="343719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poderjudicialtv.cl/programas/leyes-que-cambiaron-chile/noticiero-judicial-leyes-que-cambiaron-chile-la-ley-maldi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 </a:t>
            </a:r>
            <a:endParaRPr lang="es-CL" dirty="0"/>
          </a:p>
        </p:txBody>
      </p:sp>
      <p:sp>
        <p:nvSpPr>
          <p:cNvPr id="3" name="Subtítulo 2"/>
          <p:cNvSpPr>
            <a:spLocks noGrp="1"/>
          </p:cNvSpPr>
          <p:nvPr>
            <p:ph type="subTitle" idx="1"/>
          </p:nvPr>
        </p:nvSpPr>
        <p:spPr/>
        <p:txBody>
          <a:bodyPr/>
          <a:lstStyle/>
          <a:p>
            <a:endParaRPr lang="es-CL"/>
          </a:p>
        </p:txBody>
      </p:sp>
      <p:pic>
        <p:nvPicPr>
          <p:cNvPr id="1026" name="Picture 2" descr="Resultado de imagen para gobiernos radi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62" y="0"/>
            <a:ext cx="12774815" cy="719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39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107" y="0"/>
            <a:ext cx="10515600" cy="1325563"/>
          </a:xfrm>
          <a:solidFill>
            <a:srgbClr val="92D050"/>
          </a:solidFill>
        </p:spPr>
        <p:txBody>
          <a:bodyPr/>
          <a:lstStyle/>
          <a:p>
            <a:pPr algn="ctr"/>
            <a:r>
              <a:rPr lang="es-CL" dirty="0" smtClean="0"/>
              <a:t>Pedro Aguirre Cerda 1938-1941</a:t>
            </a:r>
            <a:endParaRPr lang="es-CL" dirty="0"/>
          </a:p>
        </p:txBody>
      </p:sp>
      <p:sp>
        <p:nvSpPr>
          <p:cNvPr id="3" name="Marcador de contenido 2"/>
          <p:cNvSpPr>
            <a:spLocks noGrp="1"/>
          </p:cNvSpPr>
          <p:nvPr>
            <p:ph idx="1"/>
          </p:nvPr>
        </p:nvSpPr>
        <p:spPr>
          <a:xfrm>
            <a:off x="4572000" y="1825625"/>
            <a:ext cx="6781800" cy="4351338"/>
          </a:xfrm>
        </p:spPr>
        <p:txBody>
          <a:bodyPr/>
          <a:lstStyle/>
          <a:p>
            <a:r>
              <a:rPr lang="es-ES" b="1" u="sng" dirty="0"/>
              <a:t>P</a:t>
            </a:r>
            <a:r>
              <a:rPr lang="es-ES" b="1" u="sng" dirty="0" smtClean="0"/>
              <a:t>rograma </a:t>
            </a:r>
            <a:r>
              <a:rPr lang="es-ES" b="1" u="sng" dirty="0"/>
              <a:t>de </a:t>
            </a:r>
            <a:r>
              <a:rPr lang="es-ES" b="1" u="sng" dirty="0" smtClean="0"/>
              <a:t>gobierno</a:t>
            </a:r>
            <a:r>
              <a:rPr lang="es-ES" dirty="0" smtClean="0"/>
              <a:t> basado </a:t>
            </a:r>
            <a:r>
              <a:rPr lang="es-ES" dirty="0"/>
              <a:t>en el fomento estatal a la industrialización, la protección de los trabajadores y la extensión de la cobertura educacional, con el lema “Gobernar es educar</a:t>
            </a:r>
            <a:r>
              <a:rPr lang="es-ES" dirty="0" smtClean="0"/>
              <a:t>”, “Pan, techo y abrigo”.</a:t>
            </a:r>
          </a:p>
          <a:p>
            <a:r>
              <a:rPr lang="es-ES" dirty="0" smtClean="0"/>
              <a:t>Terremoto de Chillán 1939.</a:t>
            </a:r>
          </a:p>
          <a:p>
            <a:endParaRPr lang="es-CL" dirty="0"/>
          </a:p>
        </p:txBody>
      </p:sp>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6372"/>
            <a:ext cx="4343400" cy="562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3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3314" name="Picture 2" descr="Resultado de imagen para TERREMOTO DE CHIL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3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24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4338" name="Picture 2" descr="Resultado de imagen para pedro aguirre cerda ob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80383" cy="707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39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531513" cy="1325563"/>
          </a:xfrm>
          <a:solidFill>
            <a:srgbClr val="FFFF00"/>
          </a:solidFill>
        </p:spPr>
        <p:txBody>
          <a:bodyPr/>
          <a:lstStyle/>
          <a:p>
            <a:r>
              <a:rPr lang="es-CL" dirty="0" smtClean="0"/>
              <a:t>Obras</a:t>
            </a:r>
            <a:endParaRPr lang="es-CL" dirty="0"/>
          </a:p>
        </p:txBody>
      </p:sp>
      <p:sp>
        <p:nvSpPr>
          <p:cNvPr id="3" name="Marcador de contenido 2"/>
          <p:cNvSpPr>
            <a:spLocks noGrp="1"/>
          </p:cNvSpPr>
          <p:nvPr>
            <p:ph idx="1"/>
          </p:nvPr>
        </p:nvSpPr>
        <p:spPr>
          <a:xfrm>
            <a:off x="612775" y="1336228"/>
            <a:ext cx="10515600" cy="4351338"/>
          </a:xfrm>
          <a:solidFill>
            <a:srgbClr val="92D050"/>
          </a:solidFill>
        </p:spPr>
        <p:txBody>
          <a:bodyPr/>
          <a:lstStyle/>
          <a:p>
            <a:pPr marL="0" indent="0">
              <a:buNone/>
            </a:pPr>
            <a:r>
              <a:rPr lang="es-ES" dirty="0" smtClean="0"/>
              <a:t>1.- Se crea la </a:t>
            </a:r>
            <a:r>
              <a:rPr lang="es-ES" b="1" dirty="0" smtClean="0"/>
              <a:t>Corporación </a:t>
            </a:r>
            <a:r>
              <a:rPr lang="es-ES" b="1" dirty="0"/>
              <a:t>de Reconstrucción y Auxilio</a:t>
            </a:r>
            <a:r>
              <a:rPr lang="es-ES" dirty="0"/>
              <a:t> y a la </a:t>
            </a:r>
            <a:r>
              <a:rPr lang="es-ES" b="1" dirty="0"/>
              <a:t>Corporación de Fomento de la Producción</a:t>
            </a:r>
            <a:r>
              <a:rPr lang="es-ES" dirty="0"/>
              <a:t> (</a:t>
            </a:r>
            <a:r>
              <a:rPr lang="es-ES" dirty="0" smtClean="0"/>
              <a:t>CORFO).</a:t>
            </a:r>
          </a:p>
          <a:p>
            <a:r>
              <a:rPr lang="es-ES" dirty="0" smtClean="0"/>
              <a:t>Su </a:t>
            </a:r>
            <a:r>
              <a:rPr lang="es-ES" dirty="0"/>
              <a:t>principal objetivo fue el </a:t>
            </a:r>
            <a:r>
              <a:rPr lang="es-ES" b="1" dirty="0">
                <a:solidFill>
                  <a:srgbClr val="FF0000"/>
                </a:solidFill>
              </a:rPr>
              <a:t>fomento de la economía nacional </a:t>
            </a:r>
            <a:r>
              <a:rPr lang="es-ES" dirty="0"/>
              <a:t>en sus diversas áreas, mediante políticas públicas tendientes a fomentar la </a:t>
            </a:r>
            <a:r>
              <a:rPr lang="es-ES" b="1" dirty="0">
                <a:solidFill>
                  <a:srgbClr val="FF0000"/>
                </a:solidFill>
              </a:rPr>
              <a:t>producción industrial </a:t>
            </a:r>
            <a:r>
              <a:rPr lang="es-ES" dirty="0"/>
              <a:t>y la </a:t>
            </a:r>
            <a:r>
              <a:rPr lang="es-ES" b="1" dirty="0">
                <a:solidFill>
                  <a:srgbClr val="FF0000"/>
                </a:solidFill>
              </a:rPr>
              <a:t>modernización del sector agrícola.  </a:t>
            </a:r>
            <a:endParaRPr lang="es-ES" b="1" dirty="0" smtClean="0">
              <a:solidFill>
                <a:srgbClr val="FF0000"/>
              </a:solidFill>
            </a:endParaRPr>
          </a:p>
          <a:p>
            <a:r>
              <a:rPr lang="es-ES" dirty="0" smtClean="0"/>
              <a:t>Objetivo final lograr </a:t>
            </a:r>
            <a:r>
              <a:rPr lang="es-ES" dirty="0"/>
              <a:t>un </a:t>
            </a:r>
            <a:r>
              <a:rPr lang="es-ES" b="1" dirty="0">
                <a:solidFill>
                  <a:srgbClr val="FF0000"/>
                </a:solidFill>
              </a:rPr>
              <a:t>mejoramiento del nivel de vida nacional. </a:t>
            </a:r>
            <a:endParaRPr lang="es-CL" b="1" dirty="0">
              <a:solidFill>
                <a:srgbClr val="FF0000"/>
              </a:solidFill>
            </a:endParaRPr>
          </a:p>
          <a:p>
            <a:endParaRPr lang="es-CL" dirty="0"/>
          </a:p>
        </p:txBody>
      </p:sp>
      <p:sp>
        <p:nvSpPr>
          <p:cNvPr id="4" name="AutoShape 2" descr="Resultado de imagen para cor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Resultado de imagen para cor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Resultado de imagen para corf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1272" name="Picture 8" descr="Resultado de imagen para cor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443" y="4327155"/>
            <a:ext cx="4261879" cy="236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373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8589135" cy="4351338"/>
          </a:xfrm>
          <a:solidFill>
            <a:srgbClr val="92D050"/>
          </a:solidFill>
        </p:spPr>
        <p:txBody>
          <a:bodyPr>
            <a:normAutofit lnSpcReduction="10000"/>
          </a:bodyPr>
          <a:lstStyle/>
          <a:p>
            <a:pPr marL="0" indent="0">
              <a:buNone/>
            </a:pPr>
            <a:r>
              <a:rPr lang="es-ES" dirty="0" smtClean="0"/>
              <a:t>2.- Determinó </a:t>
            </a:r>
            <a:r>
              <a:rPr lang="es-ES" dirty="0"/>
              <a:t>los límites del Territorio Antártico Chileno</a:t>
            </a:r>
            <a:r>
              <a:rPr lang="es-ES" dirty="0" smtClean="0"/>
              <a:t>.</a:t>
            </a:r>
          </a:p>
          <a:p>
            <a:pPr marL="0" indent="0">
              <a:buNone/>
            </a:pPr>
            <a:r>
              <a:rPr lang="es-ES" dirty="0" smtClean="0"/>
              <a:t>3.- Construcción </a:t>
            </a:r>
            <a:r>
              <a:rPr lang="es-ES" dirty="0"/>
              <a:t>de más de 500 escuelas básicas y otros centros educacionales, y la apertura de 3.000 plazas para nuevos maestros</a:t>
            </a:r>
            <a:r>
              <a:rPr lang="es-ES" dirty="0" smtClean="0"/>
              <a:t>.</a:t>
            </a:r>
          </a:p>
          <a:p>
            <a:pPr marL="0" indent="0">
              <a:buNone/>
            </a:pPr>
            <a:r>
              <a:rPr lang="es-ES" dirty="0" smtClean="0"/>
              <a:t>4.- </a:t>
            </a:r>
            <a:r>
              <a:rPr lang="es-ES" dirty="0"/>
              <a:t>Aguirre Cerda presentó al Congreso un </a:t>
            </a:r>
            <a:r>
              <a:rPr lang="es-ES" b="1" dirty="0"/>
              <a:t>proyecto de ley</a:t>
            </a:r>
            <a:r>
              <a:rPr lang="es-ES" dirty="0"/>
              <a:t> que creaba el </a:t>
            </a:r>
            <a:r>
              <a:rPr lang="es-ES" b="1" dirty="0"/>
              <a:t>Premio Nacional de Literatura</a:t>
            </a:r>
            <a:r>
              <a:rPr lang="es-ES" dirty="0"/>
              <a:t>, que finalmente fue instaurado en el año 1942</a:t>
            </a:r>
            <a:r>
              <a:rPr lang="es-ES" dirty="0" smtClean="0"/>
              <a:t>.</a:t>
            </a:r>
          </a:p>
          <a:p>
            <a:pPr marL="0" indent="0">
              <a:buNone/>
            </a:pPr>
            <a:r>
              <a:rPr lang="es-ES" dirty="0" smtClean="0"/>
              <a:t>5.- Pascua de los Pobres. </a:t>
            </a:r>
          </a:p>
          <a:p>
            <a:pPr marL="0" indent="0" algn="ctr">
              <a:buNone/>
            </a:pPr>
            <a:r>
              <a:rPr lang="es-ES" b="1" dirty="0" smtClean="0">
                <a:solidFill>
                  <a:srgbClr val="FF0000"/>
                </a:solidFill>
              </a:rPr>
              <a:t>Guerra civil española</a:t>
            </a:r>
            <a:endParaRPr lang="es-CL" b="1" dirty="0" smtClean="0">
              <a:solidFill>
                <a:srgbClr val="FF0000"/>
              </a:solidFill>
            </a:endParaRPr>
          </a:p>
          <a:p>
            <a:pPr marL="0" indent="0" algn="ctr">
              <a:buNone/>
            </a:pPr>
            <a:r>
              <a:rPr lang="es-ES" b="1" dirty="0" smtClean="0">
                <a:solidFill>
                  <a:srgbClr val="FF0000"/>
                </a:solidFill>
              </a:rPr>
              <a:t>Estalla la Segunda Guerra Mundial.</a:t>
            </a:r>
          </a:p>
          <a:p>
            <a:pPr marL="0" indent="0">
              <a:buNone/>
            </a:pPr>
            <a:endParaRPr lang="es-CL" dirty="0"/>
          </a:p>
          <a:p>
            <a:pPr marL="0" indent="0">
              <a:buNone/>
            </a:pPr>
            <a:endParaRPr lang="es-CL" dirty="0"/>
          </a:p>
        </p:txBody>
      </p:sp>
      <p:sp>
        <p:nvSpPr>
          <p:cNvPr id="4" name="Título 1"/>
          <p:cNvSpPr>
            <a:spLocks noGrp="1"/>
          </p:cNvSpPr>
          <p:nvPr>
            <p:ph type="title"/>
          </p:nvPr>
        </p:nvSpPr>
        <p:spPr>
          <a:xfrm>
            <a:off x="838200" y="365125"/>
            <a:ext cx="1531513" cy="1325563"/>
          </a:xfrm>
          <a:solidFill>
            <a:srgbClr val="FFFF00"/>
          </a:solidFill>
        </p:spPr>
        <p:txBody>
          <a:bodyPr/>
          <a:lstStyle/>
          <a:p>
            <a:r>
              <a:rPr lang="es-CL" dirty="0" smtClean="0"/>
              <a:t>Obras</a:t>
            </a:r>
            <a:endParaRPr lang="es-CL" dirty="0"/>
          </a:p>
        </p:txBody>
      </p:sp>
      <p:pic>
        <p:nvPicPr>
          <p:cNvPr id="12290" name="Picture 2" descr="Resultado de imagen para delimitacion del territorio antartico chil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0"/>
            <a:ext cx="2857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67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2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6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6283817" cy="974278"/>
          </a:xfrm>
          <a:solidFill>
            <a:srgbClr val="92D050"/>
          </a:solidFill>
        </p:spPr>
        <p:txBody>
          <a:bodyPr/>
          <a:lstStyle/>
          <a:p>
            <a:r>
              <a:rPr lang="es-ES" dirty="0" smtClean="0"/>
              <a:t>Pablo Neruda (1904-1973) </a:t>
            </a:r>
            <a:endParaRPr lang="es-CL" dirty="0"/>
          </a:p>
        </p:txBody>
      </p:sp>
      <p:sp>
        <p:nvSpPr>
          <p:cNvPr id="3" name="Marcador de contenido 2"/>
          <p:cNvSpPr>
            <a:spLocks noGrp="1"/>
          </p:cNvSpPr>
          <p:nvPr>
            <p:ph idx="1"/>
          </p:nvPr>
        </p:nvSpPr>
        <p:spPr>
          <a:xfrm>
            <a:off x="735169" y="1477896"/>
            <a:ext cx="10515600" cy="4351338"/>
          </a:xfrm>
          <a:solidFill>
            <a:srgbClr val="FFFF00"/>
          </a:solidFill>
        </p:spPr>
        <p:txBody>
          <a:bodyPr>
            <a:normAutofit lnSpcReduction="10000"/>
          </a:bodyPr>
          <a:lstStyle/>
          <a:p>
            <a:pPr marL="0" indent="0">
              <a:buNone/>
            </a:pPr>
            <a:r>
              <a:rPr lang="es-ES" dirty="0" smtClean="0"/>
              <a:t>“Es </a:t>
            </a:r>
            <a:r>
              <a:rPr lang="es-ES" dirty="0"/>
              <a:t>meritoriamente uno de los poetas de lengua española más célebres de su tiempo no sólo en Hispanoamérica sino también en la Península. Sin lugar a dudas, tuvo la mayor influencia en la poesía del siglo XX. Poeta, soldado y revolucionario, vanguardista y </a:t>
            </a:r>
            <a:r>
              <a:rPr lang="es-ES" dirty="0" err="1"/>
              <a:t>antivanguardista</a:t>
            </a:r>
            <a:r>
              <a:rPr lang="es-ES" dirty="0"/>
              <a:t>, fue en su tiempo un personaje polémico por sus posturas poéticas y políticas. Además de su labor poética, Neruda se ha involucrado en los acontecimientos históricos más relevantes del siglo XX particularmente desde la guerra civil española a la caída de Allende, pasando por la segunda guerra mundial, el surgimiento de los países socialistas, la guerra fría. Su condición de diplomático, no sólo le dará más presencia en la escena internacional sino que también será una fuente fecunda para su </a:t>
            </a:r>
            <a:r>
              <a:rPr lang="es-ES" dirty="0" smtClean="0"/>
              <a:t>poesía</a:t>
            </a:r>
            <a:r>
              <a:rPr lang="es-ES" dirty="0"/>
              <a:t> </a:t>
            </a:r>
            <a:r>
              <a:rPr lang="es-ES" dirty="0" smtClean="0"/>
              <a:t>(…)</a:t>
            </a:r>
            <a:endParaRPr lang="es-CL" dirty="0"/>
          </a:p>
        </p:txBody>
      </p:sp>
    </p:spTree>
    <p:extLst>
      <p:ext uri="{BB962C8B-B14F-4D97-AF65-F5344CB8AC3E}">
        <p14:creationId xmlns:p14="http://schemas.microsoft.com/office/powerpoint/2010/main" val="454336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Obras</a:t>
            </a:r>
            <a:endParaRPr lang="es-CL" dirty="0"/>
          </a:p>
        </p:txBody>
      </p:sp>
      <p:sp>
        <p:nvSpPr>
          <p:cNvPr id="4" name="Título 1"/>
          <p:cNvSpPr txBox="1">
            <a:spLocks/>
          </p:cNvSpPr>
          <p:nvPr/>
        </p:nvSpPr>
        <p:spPr>
          <a:xfrm>
            <a:off x="0" y="0"/>
            <a:ext cx="5317901"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Juan Antonio Ríos 1941-1946</a:t>
            </a:r>
            <a:endParaRPr lang="es-CL" dirty="0"/>
          </a:p>
        </p:txBody>
      </p:sp>
      <p:pic>
        <p:nvPicPr>
          <p:cNvPr id="2050" name="Picture 2" descr="Resultado de imagen para juan antonio 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0"/>
            <a:ext cx="4171950" cy="60198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sultado de imagen para juan antonio rios ob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054" name="Picture 6" descr="Resultado de imagen para juan antonio rios ob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13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a:xfrm>
            <a:off x="838200" y="5455767"/>
            <a:ext cx="6270938" cy="721195"/>
          </a:xfrm>
          <a:solidFill>
            <a:schemeClr val="accent2"/>
          </a:solidFill>
        </p:spPr>
        <p:txBody>
          <a:bodyPr>
            <a:normAutofit fontScale="92500" lnSpcReduction="20000"/>
          </a:bodyPr>
          <a:lstStyle/>
          <a:p>
            <a:pPr marL="0" indent="0" algn="ctr">
              <a:buNone/>
            </a:pPr>
            <a:r>
              <a:rPr lang="es-CL" dirty="0" smtClean="0"/>
              <a:t>¿PUEDE INFERIR EL INTERVENCIONISMO ESTADOUNIDENSE?</a:t>
            </a:r>
            <a:endParaRPr lang="es-CL" dirty="0"/>
          </a:p>
        </p:txBody>
      </p:sp>
      <p:pic>
        <p:nvPicPr>
          <p:cNvPr id="4" name="Imagen 3"/>
          <p:cNvPicPr>
            <a:picLocks noChangeAspect="1"/>
          </p:cNvPicPr>
          <p:nvPr/>
        </p:nvPicPr>
        <p:blipFill rotWithShape="1">
          <a:blip r:embed="rId2"/>
          <a:srcRect l="10247" t="17825" r="36126" b="38818"/>
          <a:stretch/>
        </p:blipFill>
        <p:spPr>
          <a:xfrm>
            <a:off x="0" y="0"/>
            <a:ext cx="12003110" cy="5455768"/>
          </a:xfrm>
          <a:prstGeom prst="rect">
            <a:avLst/>
          </a:prstGeom>
        </p:spPr>
      </p:pic>
      <p:sp>
        <p:nvSpPr>
          <p:cNvPr id="6" name="AutoShape 2" descr="Resultado de imagen para bandera eeu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076" name="Picture 4" descr="Resultado de imagen para bandera ee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114" y="5009443"/>
            <a:ext cx="2331606"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31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dirty="0"/>
          </a:p>
        </p:txBody>
      </p:sp>
      <p:pic>
        <p:nvPicPr>
          <p:cNvPr id="1026" name="Picture 2" descr="Resultado de imagen para juan antonio 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96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FF00"/>
          </a:solidFill>
        </p:spPr>
        <p:txBody>
          <a:bodyPr>
            <a:normAutofit/>
          </a:bodyPr>
          <a:lstStyle/>
          <a:p>
            <a:pPr algn="ctr"/>
            <a:r>
              <a:rPr lang="es-CL" sz="5400" b="1" dirty="0" smtClean="0"/>
              <a:t>Contexto internacional</a:t>
            </a:r>
            <a:endParaRPr lang="es-CL" sz="5400" b="1" dirty="0"/>
          </a:p>
        </p:txBody>
      </p:sp>
      <p:sp>
        <p:nvSpPr>
          <p:cNvPr id="3" name="Marcador de contenido 2"/>
          <p:cNvSpPr>
            <a:spLocks noGrp="1"/>
          </p:cNvSpPr>
          <p:nvPr>
            <p:ph idx="1"/>
          </p:nvPr>
        </p:nvSpPr>
        <p:spPr>
          <a:solidFill>
            <a:schemeClr val="accent1">
              <a:lumMod val="60000"/>
              <a:lumOff val="40000"/>
            </a:schemeClr>
          </a:solidFill>
        </p:spPr>
        <p:txBody>
          <a:bodyPr/>
          <a:lstStyle/>
          <a:p>
            <a:pPr marL="0" indent="0">
              <a:buNone/>
            </a:pPr>
            <a:r>
              <a:rPr lang="es-CL" dirty="0" smtClean="0"/>
              <a:t>1.- Creación de FRENTES POPULARES en Europa. Surgen en España y Francia.		¿Qué es un Frente Popular?</a:t>
            </a:r>
          </a:p>
          <a:p>
            <a:pPr marL="0" indent="0" algn="ctr">
              <a:buNone/>
            </a:pPr>
            <a:endParaRPr lang="es-CL" dirty="0"/>
          </a:p>
          <a:p>
            <a:pPr marL="0" indent="0" algn="ctr">
              <a:buNone/>
            </a:pPr>
            <a:endParaRPr lang="es-CL" dirty="0" smtClean="0"/>
          </a:p>
          <a:p>
            <a:pPr marL="0" indent="0" algn="ctr">
              <a:buNone/>
            </a:pPr>
            <a:r>
              <a:rPr lang="es-CL" dirty="0" smtClean="0"/>
              <a:t>ES UNA COALICIÓN DE CENTRO IZQUIERDA</a:t>
            </a:r>
          </a:p>
          <a:p>
            <a:pPr marL="0" indent="0" algn="ctr">
              <a:buNone/>
            </a:pPr>
            <a:r>
              <a:rPr lang="es-CL" dirty="0" smtClean="0"/>
              <a:t>¿Qué es una Coalición?</a:t>
            </a:r>
          </a:p>
          <a:p>
            <a:pPr marL="0" indent="0" algn="ctr">
              <a:buNone/>
            </a:pPr>
            <a:endParaRPr lang="es-CL" dirty="0" smtClean="0"/>
          </a:p>
          <a:p>
            <a:pPr marL="0" indent="0" algn="ctr">
              <a:buNone/>
            </a:pPr>
            <a:r>
              <a:rPr lang="es-CL" dirty="0" smtClean="0"/>
              <a:t>Es una agrupación de partidos políticos.</a:t>
            </a:r>
            <a:endParaRPr lang="es-CL" dirty="0"/>
          </a:p>
        </p:txBody>
      </p:sp>
      <p:sp>
        <p:nvSpPr>
          <p:cNvPr id="4" name="Flecha abajo 3"/>
          <p:cNvSpPr/>
          <p:nvPr/>
        </p:nvSpPr>
        <p:spPr>
          <a:xfrm>
            <a:off x="5310389" y="2820473"/>
            <a:ext cx="785611" cy="69546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a:t>
            </a:r>
            <a:endParaRPr lang="es-CL" dirty="0"/>
          </a:p>
        </p:txBody>
      </p:sp>
      <p:sp>
        <p:nvSpPr>
          <p:cNvPr id="6" name="Flecha abajo 5"/>
          <p:cNvSpPr/>
          <p:nvPr/>
        </p:nvSpPr>
        <p:spPr>
          <a:xfrm>
            <a:off x="5310388" y="4698642"/>
            <a:ext cx="785611" cy="6954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a:t>
            </a:r>
            <a:endParaRPr lang="es-CL" dirty="0"/>
          </a:p>
        </p:txBody>
      </p:sp>
    </p:spTree>
    <p:extLst>
      <p:ext uri="{BB962C8B-B14F-4D97-AF65-F5344CB8AC3E}">
        <p14:creationId xmlns:p14="http://schemas.microsoft.com/office/powerpoint/2010/main" val="1952905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10246" t="19891" r="36197" b="5330"/>
          <a:stretch/>
        </p:blipFill>
        <p:spPr>
          <a:xfrm>
            <a:off x="-1" y="-90153"/>
            <a:ext cx="8667483" cy="6804059"/>
          </a:xfrm>
          <a:prstGeom prst="rect">
            <a:avLst/>
          </a:prstGeom>
        </p:spPr>
      </p:pic>
      <p:pic>
        <p:nvPicPr>
          <p:cNvPr id="4098" name="Picture 2" descr="Resultado de imagen para GABRIEL GONZALEZ VID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814" y="-90153"/>
            <a:ext cx="3666187" cy="694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41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8194" name="Picture 2" descr="Resultado de imagen para HUELGA DE LA CHAU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78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590208" y="1825625"/>
            <a:ext cx="3601792" cy="4351338"/>
          </a:xfrm>
          <a:solidFill>
            <a:srgbClr val="92D050"/>
          </a:solidFill>
        </p:spPr>
        <p:txBody>
          <a:bodyPr/>
          <a:lstStyle/>
          <a:p>
            <a:r>
              <a:rPr lang="es-CL" dirty="0" smtClean="0"/>
              <a:t>Huelga de la Chaucha</a:t>
            </a:r>
          </a:p>
          <a:p>
            <a:r>
              <a:rPr lang="es-CL" dirty="0" smtClean="0"/>
              <a:t>Agosto de 1949</a:t>
            </a:r>
            <a:endParaRPr lang="es-CL" dirty="0"/>
          </a:p>
        </p:txBody>
      </p:sp>
    </p:spTree>
    <p:extLst>
      <p:ext uri="{BB962C8B-B14F-4D97-AF65-F5344CB8AC3E}">
        <p14:creationId xmlns:p14="http://schemas.microsoft.com/office/powerpoint/2010/main" val="3761408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9930" t="22710" r="35458" b="33701"/>
          <a:stretch/>
        </p:blipFill>
        <p:spPr>
          <a:xfrm>
            <a:off x="-1" y="0"/>
            <a:ext cx="12286446" cy="7018986"/>
          </a:xfrm>
          <a:prstGeom prst="rect">
            <a:avLst/>
          </a:prstGeom>
        </p:spPr>
      </p:pic>
    </p:spTree>
    <p:extLst>
      <p:ext uri="{BB962C8B-B14F-4D97-AF65-F5344CB8AC3E}">
        <p14:creationId xmlns:p14="http://schemas.microsoft.com/office/powerpoint/2010/main" val="594137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3446" y="67469"/>
            <a:ext cx="6338553" cy="1690688"/>
          </a:xfrm>
          <a:solidFill>
            <a:srgbClr val="FFFF00"/>
          </a:solidFill>
        </p:spPr>
        <p:txBody>
          <a:bodyPr>
            <a:normAutofit/>
          </a:bodyPr>
          <a:lstStyle/>
          <a:p>
            <a:pPr algn="ctr"/>
            <a:r>
              <a:rPr lang="es-CL" sz="4800" b="1" dirty="0" smtClean="0"/>
              <a:t>RESPONDA</a:t>
            </a:r>
            <a:r>
              <a:rPr lang="es-CL" sz="2800" dirty="0" smtClean="0"/>
              <a:t/>
            </a:r>
            <a:br>
              <a:rPr lang="es-CL" sz="2800" dirty="0" smtClean="0"/>
            </a:br>
            <a:r>
              <a:rPr lang="es-CL" sz="2800" b="1" dirty="0" smtClean="0"/>
              <a:t>COMPRENDE PROCESOS</a:t>
            </a:r>
            <a:endParaRPr lang="es-CL" sz="2800" b="1" dirty="0"/>
          </a:p>
        </p:txBody>
      </p:sp>
      <p:sp>
        <p:nvSpPr>
          <p:cNvPr id="3" name="Marcador de contenido 2"/>
          <p:cNvSpPr>
            <a:spLocks noGrp="1"/>
          </p:cNvSpPr>
          <p:nvPr>
            <p:ph idx="1"/>
          </p:nvPr>
        </p:nvSpPr>
        <p:spPr>
          <a:xfrm>
            <a:off x="6053070" y="1825625"/>
            <a:ext cx="5300730" cy="4351338"/>
          </a:xfrm>
          <a:solidFill>
            <a:srgbClr val="00B0F0"/>
          </a:solidFill>
        </p:spPr>
        <p:txBody>
          <a:bodyPr/>
          <a:lstStyle/>
          <a:p>
            <a:pPr marL="0" indent="0">
              <a:buNone/>
            </a:pPr>
            <a:r>
              <a:rPr lang="es-CL" dirty="0" smtClean="0"/>
              <a:t>1.- ¿A QUÉ HECHO HACE REFERENCIA LA IMAGEN? </a:t>
            </a:r>
          </a:p>
          <a:p>
            <a:pPr marL="0" indent="0">
              <a:buNone/>
            </a:pPr>
            <a:r>
              <a:rPr lang="es-CL" dirty="0" smtClean="0"/>
              <a:t>2.- ¿QUÉ ESTABLECÍA LA LEY DE DEFENSA DE LA DEMOCRACIA?</a:t>
            </a:r>
          </a:p>
          <a:p>
            <a:pPr marL="0" indent="0">
              <a:buNone/>
            </a:pPr>
            <a:r>
              <a:rPr lang="es-CL" dirty="0" smtClean="0"/>
              <a:t>3.- ¿POR QUÉ SE APRUEBA LA LEY DE DEFENSA DE LA DEMOCRACIA?</a:t>
            </a:r>
            <a:endParaRPr lang="es-CL" dirty="0"/>
          </a:p>
        </p:txBody>
      </p:sp>
      <p:pic>
        <p:nvPicPr>
          <p:cNvPr id="5122" name="Picture 2" descr="Resultado de imagen para GABRIEL GONZALEZ VID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43977"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06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6146" name="Picture 2" descr="Resultado de imagen para GABRIEL GONZALEZ VID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90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7468673" cy="1325563"/>
          </a:xfrm>
          <a:solidFill>
            <a:srgbClr val="FFFF00"/>
          </a:solidFill>
        </p:spPr>
        <p:txBody>
          <a:bodyPr/>
          <a:lstStyle/>
          <a:p>
            <a:r>
              <a:rPr lang="es-CL" smtClean="0"/>
              <a:t>Consecuencias de la Ley Maldita</a:t>
            </a:r>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22183" t="35862" r="38732" b="19985"/>
          <a:stretch/>
        </p:blipFill>
        <p:spPr>
          <a:xfrm>
            <a:off x="746974" y="1596981"/>
            <a:ext cx="8840935" cy="5615188"/>
          </a:xfrm>
          <a:prstGeom prst="rect">
            <a:avLst/>
          </a:prstGeom>
        </p:spPr>
      </p:pic>
    </p:spTree>
    <p:extLst>
      <p:ext uri="{BB962C8B-B14F-4D97-AF65-F5344CB8AC3E}">
        <p14:creationId xmlns:p14="http://schemas.microsoft.com/office/powerpoint/2010/main" val="2145340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a:solidFill>
            <a:srgbClr val="FFFF00"/>
          </a:solidFill>
        </p:spPr>
        <p:txBody>
          <a:bodyPr>
            <a:normAutofit fontScale="90000"/>
          </a:bodyPr>
          <a:lstStyle/>
          <a:p>
            <a:pPr algn="ctr"/>
            <a:r>
              <a:rPr lang="es-CL" dirty="0">
                <a:hlinkClick r:id="rId2"/>
              </a:rPr>
              <a:t>http://www.poderjudicialtv.cl/programas/leyes-que-cambiaron-chile/noticiero-judicial-leyes-que-cambiaron-chile-la-ley-maldita/</a:t>
            </a:r>
            <a:endParaRPr lang="es-CL" dirty="0"/>
          </a:p>
        </p:txBody>
      </p:sp>
      <p:sp>
        <p:nvSpPr>
          <p:cNvPr id="3" name="Marcador de contenido 2"/>
          <p:cNvSpPr>
            <a:spLocks noGrp="1"/>
          </p:cNvSpPr>
          <p:nvPr>
            <p:ph idx="1"/>
          </p:nvPr>
        </p:nvSpPr>
        <p:spPr>
          <a:xfrm>
            <a:off x="838200" y="1825625"/>
            <a:ext cx="6464121" cy="4351338"/>
          </a:xfrm>
          <a:solidFill>
            <a:srgbClr val="92D050"/>
          </a:solidFill>
        </p:spPr>
        <p:txBody>
          <a:bodyPr>
            <a:normAutofit fontScale="77500" lnSpcReduction="20000"/>
          </a:bodyPr>
          <a:lstStyle/>
          <a:p>
            <a:pPr algn="ctr"/>
            <a:r>
              <a:rPr lang="es-ES" dirty="0"/>
              <a:t>Triste clown, miserable</a:t>
            </a:r>
            <a:br>
              <a:rPr lang="es-ES" dirty="0"/>
            </a:br>
            <a:r>
              <a:rPr lang="es-ES" dirty="0"/>
              <a:t>mezcla de mono y rata, cuyo rabo</a:t>
            </a:r>
            <a:br>
              <a:rPr lang="es-ES" dirty="0"/>
            </a:br>
            <a:r>
              <a:rPr lang="es-ES" dirty="0"/>
              <a:t>peinan en Wall Street con pomada de oro,</a:t>
            </a:r>
            <a:br>
              <a:rPr lang="es-ES" dirty="0"/>
            </a:br>
            <a:r>
              <a:rPr lang="es-ES" dirty="0"/>
              <a:t>no pasarán los días sin que caigas del árbol</a:t>
            </a:r>
            <a:br>
              <a:rPr lang="es-ES" dirty="0"/>
            </a:br>
            <a:r>
              <a:rPr lang="es-ES" dirty="0"/>
              <a:t>y seas el montón de inmundicia evidente</a:t>
            </a:r>
            <a:br>
              <a:rPr lang="es-ES" dirty="0"/>
            </a:br>
            <a:r>
              <a:rPr lang="es-ES" dirty="0"/>
              <a:t>que el transeúnte evita pisar en las esquinas!</a:t>
            </a:r>
            <a:br>
              <a:rPr lang="es-ES" dirty="0"/>
            </a:br>
            <a:r>
              <a:rPr lang="es-ES" dirty="0"/>
              <a:t/>
            </a:r>
            <a:br>
              <a:rPr lang="es-ES" dirty="0"/>
            </a:br>
            <a:r>
              <a:rPr lang="es-ES" dirty="0"/>
              <a:t>Así ha sido. La traición fue Gobierno de Chile.</a:t>
            </a:r>
            <a:br>
              <a:rPr lang="es-ES" dirty="0"/>
            </a:br>
            <a:r>
              <a:rPr lang="es-ES" dirty="0"/>
              <a:t>Un traidor ha dejado su nombre en nuestra historia.</a:t>
            </a:r>
            <a:br>
              <a:rPr lang="es-ES" dirty="0"/>
            </a:br>
            <a:r>
              <a:rPr lang="es-ES" dirty="0"/>
              <a:t>Judas enarbolando dientes de calavera</a:t>
            </a:r>
            <a:br>
              <a:rPr lang="es-ES" dirty="0"/>
            </a:br>
            <a:r>
              <a:rPr lang="es-ES" dirty="0"/>
              <a:t>vendió a mi hermano,</a:t>
            </a:r>
            <a:br>
              <a:rPr lang="es-ES" dirty="0"/>
            </a:br>
            <a:r>
              <a:rPr lang="es-ES" dirty="0"/>
              <a:t>dio veneno a mi patria,</a:t>
            </a:r>
            <a:br>
              <a:rPr lang="es-ES" dirty="0"/>
            </a:br>
            <a:r>
              <a:rPr lang="es-ES" dirty="0"/>
              <a:t>fundó </a:t>
            </a:r>
            <a:r>
              <a:rPr lang="es-ES" dirty="0" err="1"/>
              <a:t>Pisagua</a:t>
            </a:r>
            <a:r>
              <a:rPr lang="es-ES" dirty="0"/>
              <a:t>, demolió nuestra estrella,</a:t>
            </a:r>
            <a:br>
              <a:rPr lang="es-ES" dirty="0"/>
            </a:br>
            <a:r>
              <a:rPr lang="es-ES" dirty="0"/>
              <a:t>escupió los colores de una bandera pura</a:t>
            </a:r>
            <a:r>
              <a:rPr lang="es-ES" dirty="0" smtClean="0"/>
              <a:t>.</a:t>
            </a:r>
          </a:p>
          <a:p>
            <a:pPr algn="ctr"/>
            <a:r>
              <a:rPr lang="es-ES" dirty="0" smtClean="0"/>
              <a:t>POEMA “EL TRAIDOR”</a:t>
            </a:r>
            <a:r>
              <a:rPr lang="es-ES" dirty="0"/>
              <a:t/>
            </a:r>
            <a:br>
              <a:rPr lang="es-ES" dirty="0"/>
            </a:br>
            <a:endParaRPr lang="es-CL" dirty="0"/>
          </a:p>
        </p:txBody>
      </p:sp>
      <p:sp>
        <p:nvSpPr>
          <p:cNvPr id="4" name="AutoShape 2" descr="Resultado de imagen para NERUDA Y ELE XIL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2" name="Picture 4" descr="Resultado de imagen para NERUDA Y ELE XI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046" y="1690689"/>
            <a:ext cx="5068954" cy="52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1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solidFill>
            <a:schemeClr val="accent1">
              <a:lumMod val="60000"/>
              <a:lumOff val="40000"/>
            </a:schemeClr>
          </a:solidFill>
        </p:spPr>
        <p:txBody>
          <a:bodyPr/>
          <a:lstStyle/>
          <a:p>
            <a:pPr marL="0" indent="0">
              <a:buNone/>
            </a:pPr>
            <a:r>
              <a:rPr lang="es-CL" dirty="0" smtClean="0"/>
              <a:t>2.- Fortalecimiento de la U.R.S.S.</a:t>
            </a:r>
          </a:p>
          <a:p>
            <a:pPr marL="0" indent="0">
              <a:buNone/>
            </a:pPr>
            <a:r>
              <a:rPr lang="es-CL" dirty="0" smtClean="0"/>
              <a:t>3.- Fortalecimiento de los sistemas Totalitarios.</a:t>
            </a:r>
          </a:p>
          <a:p>
            <a:pPr marL="0" indent="0">
              <a:buNone/>
            </a:pPr>
            <a:r>
              <a:rPr lang="es-CL" dirty="0" smtClean="0"/>
              <a:t>4.- Recuperación económica mundial después de la Depresión de 1929.</a:t>
            </a:r>
          </a:p>
          <a:p>
            <a:pPr marL="0" indent="0">
              <a:buNone/>
            </a:pPr>
            <a:r>
              <a:rPr lang="es-CL" dirty="0" smtClean="0"/>
              <a:t>5.- EE.UU. se consolida como potencia mundial.</a:t>
            </a:r>
          </a:p>
          <a:p>
            <a:pPr marL="0" indent="0">
              <a:buNone/>
            </a:pPr>
            <a:r>
              <a:rPr lang="es-CL" dirty="0" smtClean="0"/>
              <a:t>6.- Implementación del modelo mixto de economía. </a:t>
            </a:r>
            <a:r>
              <a:rPr lang="es-CL" b="1" dirty="0" smtClean="0">
                <a:solidFill>
                  <a:srgbClr val="FF0000"/>
                </a:solidFill>
              </a:rPr>
              <a:t>MODELO KEYNES.</a:t>
            </a:r>
          </a:p>
          <a:p>
            <a:pPr marL="0" indent="0">
              <a:buNone/>
            </a:pPr>
            <a:endParaRPr lang="es-CL" dirty="0"/>
          </a:p>
          <a:p>
            <a:pPr marL="0" indent="0" algn="ctr">
              <a:buNone/>
            </a:pPr>
            <a:r>
              <a:rPr lang="es-CL" dirty="0" smtClean="0"/>
              <a:t>¿Qué proponía Keynes?</a:t>
            </a:r>
            <a:endParaRPr lang="es-CL" dirty="0"/>
          </a:p>
        </p:txBody>
      </p:sp>
      <p:sp>
        <p:nvSpPr>
          <p:cNvPr id="4" name="Título 1"/>
          <p:cNvSpPr>
            <a:spLocks noGrp="1"/>
          </p:cNvSpPr>
          <p:nvPr>
            <p:ph type="title"/>
          </p:nvPr>
        </p:nvSpPr>
        <p:spPr>
          <a:solidFill>
            <a:srgbClr val="FFFF00"/>
          </a:solidFill>
        </p:spPr>
        <p:txBody>
          <a:bodyPr>
            <a:normAutofit/>
          </a:bodyPr>
          <a:lstStyle/>
          <a:p>
            <a:pPr algn="ctr"/>
            <a:r>
              <a:rPr lang="es-CL" sz="5400" b="1" dirty="0" smtClean="0"/>
              <a:t>Contexto internacional</a:t>
            </a:r>
            <a:endParaRPr lang="es-CL" sz="5400" b="1" dirty="0"/>
          </a:p>
        </p:txBody>
      </p:sp>
      <p:sp>
        <p:nvSpPr>
          <p:cNvPr id="5" name="Flecha derecha 4"/>
          <p:cNvSpPr/>
          <p:nvPr/>
        </p:nvSpPr>
        <p:spPr>
          <a:xfrm>
            <a:off x="7843233" y="1825625"/>
            <a:ext cx="2562896" cy="927279"/>
          </a:xfrm>
          <a:prstGeom prst="rightArrow">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POLARIZACIÓN</a:t>
            </a:r>
            <a:endParaRPr lang="es-CL" b="1" dirty="0"/>
          </a:p>
        </p:txBody>
      </p:sp>
    </p:spTree>
    <p:extLst>
      <p:ext uri="{BB962C8B-B14F-4D97-AF65-F5344CB8AC3E}">
        <p14:creationId xmlns:p14="http://schemas.microsoft.com/office/powerpoint/2010/main" val="2774779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3074" name="Picture 2" descr="Resultado de imagen para modelo keynes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6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23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0467" y="210578"/>
            <a:ext cx="6356797" cy="1325563"/>
          </a:xfrm>
          <a:solidFill>
            <a:schemeClr val="accent1">
              <a:lumMod val="75000"/>
            </a:schemeClr>
          </a:solidFill>
        </p:spPr>
        <p:txBody>
          <a:bodyPr/>
          <a:lstStyle/>
          <a:p>
            <a:pPr algn="ctr"/>
            <a:r>
              <a:rPr lang="es-CL" dirty="0" smtClean="0"/>
              <a:t>¿Qué proponía Keynes?</a:t>
            </a:r>
            <a:endParaRPr lang="es-CL" dirty="0"/>
          </a:p>
        </p:txBody>
      </p:sp>
      <p:sp>
        <p:nvSpPr>
          <p:cNvPr id="3" name="Marcador de contenido 2"/>
          <p:cNvSpPr>
            <a:spLocks noGrp="1"/>
          </p:cNvSpPr>
          <p:nvPr>
            <p:ph idx="1"/>
          </p:nvPr>
        </p:nvSpPr>
        <p:spPr>
          <a:solidFill>
            <a:srgbClr val="92D050"/>
          </a:solidFill>
        </p:spPr>
        <p:txBody>
          <a:bodyPr/>
          <a:lstStyle/>
          <a:p>
            <a:r>
              <a:rPr lang="es-CL" dirty="0" smtClean="0"/>
              <a:t>Básicamente que el Estado tuviera un rol más activo en la economía para evitar los efectos sociales y políticos de las crisis económicas.</a:t>
            </a:r>
          </a:p>
          <a:p>
            <a:r>
              <a:rPr lang="es-CL" dirty="0" smtClean="0"/>
              <a:t>El Estado debía ser el principal empresario, promover los procesos de industrialización y fomentar la iniciativa privada a través de subsidios estatales.</a:t>
            </a:r>
          </a:p>
          <a:p>
            <a:endParaRPr lang="es-CL" dirty="0"/>
          </a:p>
        </p:txBody>
      </p:sp>
      <p:pic>
        <p:nvPicPr>
          <p:cNvPr id="5122" name="Picture 2" descr="Resultado de imagen para estado keynes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59679" cy="658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solidFill>
            <a:srgbClr val="FFFF00"/>
          </a:solidFill>
        </p:spPr>
        <p:txBody>
          <a:bodyPr/>
          <a:lstStyle/>
          <a:p>
            <a:r>
              <a:rPr lang="es-CL" dirty="0" smtClean="0"/>
              <a:t>Los radicales llegan al poder gracias a los partidos y organizaciones de izquierda. 1937 </a:t>
            </a:r>
            <a:r>
              <a:rPr lang="es-CL" b="1" smtClean="0">
                <a:solidFill>
                  <a:srgbClr val="FF0000"/>
                </a:solidFill>
              </a:rPr>
              <a:t>Nels </a:t>
            </a:r>
            <a:r>
              <a:rPr lang="es-CL" b="1" dirty="0" smtClean="0">
                <a:solidFill>
                  <a:srgbClr val="FF0000"/>
                </a:solidFill>
              </a:rPr>
              <a:t>¿Cómo se llamaban? </a:t>
            </a:r>
          </a:p>
          <a:p>
            <a:r>
              <a:rPr lang="es-CL" dirty="0" smtClean="0"/>
              <a:t>No olvidar que el Partido Radical proviene del Partido Liberal del siglo XIX.</a:t>
            </a:r>
          </a:p>
          <a:p>
            <a:r>
              <a:rPr lang="es-CL" dirty="0" smtClean="0"/>
              <a:t>Durante el gobierno de Alessandri critican su política represiva y su acercamiento a la Derecha al incorporar a Conservadores a su gabinete, como ROSS.</a:t>
            </a:r>
          </a:p>
          <a:p>
            <a:pPr marL="0" indent="0" algn="ctr">
              <a:buNone/>
            </a:pPr>
            <a:r>
              <a:rPr lang="es-CL" b="1" dirty="0" smtClean="0">
                <a:solidFill>
                  <a:srgbClr val="FF0000"/>
                </a:solidFill>
              </a:rPr>
              <a:t> ¿Sabe lo que significa gabinete?</a:t>
            </a:r>
            <a:endParaRPr lang="es-CL" b="1" dirty="0">
              <a:solidFill>
                <a:srgbClr val="FF0000"/>
              </a:solidFill>
            </a:endParaRPr>
          </a:p>
        </p:txBody>
      </p:sp>
      <p:sp>
        <p:nvSpPr>
          <p:cNvPr id="4" name="Título 1"/>
          <p:cNvSpPr>
            <a:spLocks noGrp="1"/>
          </p:cNvSpPr>
          <p:nvPr>
            <p:ph type="title"/>
          </p:nvPr>
        </p:nvSpPr>
        <p:spPr>
          <a:solidFill>
            <a:srgbClr val="00B050"/>
          </a:solidFill>
        </p:spPr>
        <p:txBody>
          <a:bodyPr>
            <a:normAutofit/>
          </a:bodyPr>
          <a:lstStyle/>
          <a:p>
            <a:pPr algn="ctr"/>
            <a:r>
              <a:rPr lang="es-CL" sz="5400" b="1" dirty="0" smtClean="0"/>
              <a:t>Contexto Nacional</a:t>
            </a:r>
            <a:endParaRPr lang="es-CL" sz="5400" b="1" dirty="0"/>
          </a:p>
        </p:txBody>
      </p:sp>
    </p:spTree>
    <p:extLst>
      <p:ext uri="{BB962C8B-B14F-4D97-AF65-F5344CB8AC3E}">
        <p14:creationId xmlns:p14="http://schemas.microsoft.com/office/powerpoint/2010/main" val="28641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CL" dirty="0" smtClean="0"/>
              <a:t>Vocabulario disciplinario.</a:t>
            </a:r>
            <a:endParaRPr lang="es-CL" dirty="0"/>
          </a:p>
        </p:txBody>
      </p:sp>
      <p:sp>
        <p:nvSpPr>
          <p:cNvPr id="3" name="Marcador de contenido 2"/>
          <p:cNvSpPr>
            <a:spLocks noGrp="1"/>
          </p:cNvSpPr>
          <p:nvPr>
            <p:ph idx="1"/>
          </p:nvPr>
        </p:nvSpPr>
        <p:spPr>
          <a:xfrm>
            <a:off x="8976574" y="1825624"/>
            <a:ext cx="2377225" cy="4871389"/>
          </a:xfrm>
          <a:solidFill>
            <a:srgbClr val="FFFF00"/>
          </a:solidFill>
        </p:spPr>
        <p:txBody>
          <a:bodyPr>
            <a:normAutofit lnSpcReduction="10000"/>
          </a:bodyPr>
          <a:lstStyle/>
          <a:p>
            <a:pPr algn="ctr"/>
            <a:r>
              <a:rPr lang="es-ES" b="1" dirty="0" smtClean="0"/>
              <a:t>Consejo </a:t>
            </a:r>
            <a:r>
              <a:rPr lang="es-ES" b="1" dirty="0"/>
              <a:t>de Ministros; </a:t>
            </a:r>
            <a:r>
              <a:rPr lang="es-ES" dirty="0"/>
              <a:t>parte del poder ejecutivo de un Gobierno, que engloba al conjunto de los ministros y su presidente o primer ministro</a:t>
            </a:r>
            <a:r>
              <a:rPr lang="es-ES" dirty="0" smtClean="0"/>
              <a:t>.</a:t>
            </a:r>
            <a:endParaRPr lang="es-ES" dirty="0"/>
          </a:p>
        </p:txBody>
      </p:sp>
      <p:pic>
        <p:nvPicPr>
          <p:cNvPr id="717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8" y="1287886"/>
            <a:ext cx="8113690" cy="540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7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8196" name="Picture 4" descr="Resultado de imagen para ministros de piÃ±era 2018 listado of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9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0482" y="197700"/>
            <a:ext cx="8202769" cy="1325563"/>
          </a:xfrm>
          <a:solidFill>
            <a:srgbClr val="92D050"/>
          </a:solidFill>
        </p:spPr>
        <p:txBody>
          <a:bodyPr/>
          <a:lstStyle/>
          <a:p>
            <a:pPr algn="ctr"/>
            <a:r>
              <a:rPr lang="es-CL" b="1" dirty="0" smtClean="0"/>
              <a:t>Los Gobiernos radicales 1938 -1952</a:t>
            </a:r>
            <a:endParaRPr lang="es-CL" b="1" dirty="0"/>
          </a:p>
        </p:txBody>
      </p:sp>
      <p:sp>
        <p:nvSpPr>
          <p:cNvPr id="3" name="Marcador de contenido 2"/>
          <p:cNvSpPr>
            <a:spLocks noGrp="1"/>
          </p:cNvSpPr>
          <p:nvPr>
            <p:ph idx="1"/>
          </p:nvPr>
        </p:nvSpPr>
        <p:spPr>
          <a:xfrm>
            <a:off x="334851" y="1825625"/>
            <a:ext cx="11018949" cy="4794116"/>
          </a:xfrm>
          <a:solidFill>
            <a:srgbClr val="FFFF00"/>
          </a:solidFill>
        </p:spPr>
        <p:txBody>
          <a:bodyPr>
            <a:normAutofit/>
          </a:bodyPr>
          <a:lstStyle/>
          <a:p>
            <a:r>
              <a:rPr lang="es-CL" dirty="0" smtClean="0"/>
              <a:t>Llegan al poder gracias al Frente Popular pero se separan en 1941. </a:t>
            </a:r>
          </a:p>
          <a:p>
            <a:r>
              <a:rPr lang="es-ES" dirty="0" smtClean="0"/>
              <a:t>Desde </a:t>
            </a:r>
            <a:r>
              <a:rPr lang="es-ES" dirty="0"/>
              <a:t>entonces y por los próximos 14 años, el Partido Radical se transformó en la principal fuerza política del país, expresado en las presidencias de: Pedro Aguirre Cerda (1938-1941), Juan Antonio Ríos (1942-1946) y Gabriel González Videla (1946-1952</a:t>
            </a:r>
            <a:r>
              <a:rPr lang="es-ES" dirty="0" smtClean="0"/>
              <a:t>).</a:t>
            </a:r>
          </a:p>
          <a:p>
            <a:r>
              <a:rPr lang="es-ES" dirty="0" smtClean="0"/>
              <a:t>Son los primeros gobiernos que representan los intereses de los sectores populares. </a:t>
            </a:r>
          </a:p>
          <a:p>
            <a:endParaRPr lang="es-CL" dirty="0" smtClean="0"/>
          </a:p>
          <a:p>
            <a:endParaRPr lang="es-CL" dirty="0"/>
          </a:p>
        </p:txBody>
      </p:sp>
    </p:spTree>
    <p:extLst>
      <p:ext uri="{BB962C8B-B14F-4D97-AF65-F5344CB8AC3E}">
        <p14:creationId xmlns:p14="http://schemas.microsoft.com/office/powerpoint/2010/main" val="223381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TotalTime>
  <Words>687</Words>
  <Application>Microsoft Office PowerPoint</Application>
  <PresentationFormat>Panorámica</PresentationFormat>
  <Paragraphs>63</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 </vt:lpstr>
      <vt:lpstr>Contexto internacional</vt:lpstr>
      <vt:lpstr>Contexto internacional</vt:lpstr>
      <vt:lpstr>Presentación de PowerPoint</vt:lpstr>
      <vt:lpstr>¿Qué proponía Keynes?</vt:lpstr>
      <vt:lpstr>Contexto Nacional</vt:lpstr>
      <vt:lpstr>Vocabulario disciplinario.</vt:lpstr>
      <vt:lpstr>Presentación de PowerPoint</vt:lpstr>
      <vt:lpstr>Los Gobiernos radicales 1938 -1952</vt:lpstr>
      <vt:lpstr>Pedro Aguirre Cerda 1938-1941</vt:lpstr>
      <vt:lpstr>Presentación de PowerPoint</vt:lpstr>
      <vt:lpstr>Presentación de PowerPoint</vt:lpstr>
      <vt:lpstr>Obras</vt:lpstr>
      <vt:lpstr>Obras</vt:lpstr>
      <vt:lpstr>Presentación de PowerPoint</vt:lpstr>
      <vt:lpstr>Pablo Neruda (1904-1973) </vt:lpstr>
      <vt:lpstr>Presentación de PowerPoint</vt:lpstr>
      <vt:lpstr>Presentación de PowerPoint</vt:lpstr>
      <vt:lpstr>Presentación de PowerPoint</vt:lpstr>
      <vt:lpstr>Presentación de PowerPoint</vt:lpstr>
      <vt:lpstr>Presentación de PowerPoint</vt:lpstr>
      <vt:lpstr>Presentación de PowerPoint</vt:lpstr>
      <vt:lpstr>RESPONDA COMPRENDE PROCESOS</vt:lpstr>
      <vt:lpstr>Presentación de PowerPoint</vt:lpstr>
      <vt:lpstr>Consecuencias de la Ley Maldita</vt:lpstr>
      <vt:lpstr>http://www.poderjudicialtv.cl/programas/leyes-que-cambiaron-chile/noticiero-judicial-leyes-que-cambiaron-chile-la-ley-maldita/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CSFC 02</dc:creator>
  <cp:lastModifiedBy>CSFC 02</cp:lastModifiedBy>
  <cp:revision>14</cp:revision>
  <dcterms:created xsi:type="dcterms:W3CDTF">2019-08-19T12:59:00Z</dcterms:created>
  <dcterms:modified xsi:type="dcterms:W3CDTF">2019-08-30T05:12:35Z</dcterms:modified>
</cp:coreProperties>
</file>